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85" r:id="rId4"/>
    <p:sldId id="289" r:id="rId5"/>
    <p:sldId id="291" r:id="rId6"/>
    <p:sldId id="288" r:id="rId7"/>
    <p:sldId id="292" r:id="rId8"/>
    <p:sldId id="293" r:id="rId9"/>
    <p:sldId id="294" r:id="rId10"/>
    <p:sldId id="295" r:id="rId11"/>
    <p:sldId id="297" r:id="rId12"/>
    <p:sldId id="298" r:id="rId13"/>
    <p:sldId id="299" r:id="rId14"/>
  </p:sldIdLst>
  <p:sldSz cx="9144000" cy="5143500" type="screen16x9"/>
  <p:notesSz cx="6858000" cy="9144000"/>
  <p:embeddedFontLst>
    <p:embeddedFont>
      <p:font typeface="Arv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RIS KAHRAMAN" initials="IK" lastIdx="1" clrIdx="0">
    <p:extLst>
      <p:ext uri="{19B8F6BF-5375-455C-9EA6-DF929625EA0E}">
        <p15:presenceInfo xmlns:p15="http://schemas.microsoft.com/office/powerpoint/2012/main" userId="IDRIS KAHR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378"/>
    <a:srgbClr val="F4F6FA"/>
    <a:srgbClr val="9C2F42"/>
    <a:srgbClr val="FF9800"/>
    <a:srgbClr val="3A81BA"/>
    <a:srgbClr val="D0D0D0"/>
    <a:srgbClr val="8BAB42"/>
    <a:srgbClr val="C7D3E6"/>
    <a:srgbClr val="E7ECF5"/>
    <a:srgbClr val="D4D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3FA733-F5E2-4DBB-AC0C-0EFD751658D3}">
  <a:tblStyle styleId="{C43FA733-F5E2-4DBB-AC0C-0EFD751658D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0" autoAdjust="0"/>
  </p:normalViewPr>
  <p:slideViewPr>
    <p:cSldViewPr snapToGrid="0">
      <p:cViewPr varScale="1">
        <p:scale>
          <a:sx n="88" d="100"/>
          <a:sy n="88" d="100"/>
        </p:scale>
        <p:origin x="85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9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A088EB-52E0-41B4-B9BD-78A972F32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00A4E-5004-41BC-B580-3B4A64A801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0B169-3D64-4CCE-964A-8C20C5457AC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42A1E-68D1-4954-BC4C-93818AF98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8868C-2DE0-4AD4-8A1B-79D2952270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1336-E547-4D2B-BE19-B5188EABA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27870"/>
            <a:ext cx="5480827" cy="483471"/>
            <a:chOff x="5582264" y="4596262"/>
            <a:chExt cx="5480827" cy="483474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6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596262"/>
              <a:ext cx="5477860" cy="355026"/>
              <a:chOff x="-24158742" y="48404"/>
              <a:chExt cx="30568416" cy="198117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2" y="48432"/>
                <a:ext cx="28907998" cy="1981148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6" y="48404"/>
                <a:ext cx="1699498" cy="1981148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3" name="Shape 76">
            <a:extLst>
              <a:ext uri="{FF2B5EF4-FFF2-40B4-BE49-F238E27FC236}">
                <a16:creationId xmlns:a16="http://schemas.microsoft.com/office/drawing/2014/main" id="{E725799D-5C2C-4A06-9808-D8669B8E5080}"/>
              </a:ext>
            </a:extLst>
          </p:cNvPr>
          <p:cNvSpPr/>
          <p:nvPr userDrawn="1"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Düzenleyen</a:t>
            </a:r>
            <a:r>
              <a:rPr lang="en-US" dirty="0">
                <a:solidFill>
                  <a:srgbClr val="263248"/>
                </a:solidFill>
              </a:rPr>
              <a:t>: KBUZEM (</a:t>
            </a: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r>
              <a:rPr lang="en-US" dirty="0">
                <a:solidFill>
                  <a:srgbClr val="263248"/>
                </a:solidFill>
              </a:rPr>
              <a:t>)</a:t>
            </a:r>
            <a:endParaRPr dirty="0">
              <a:solidFill>
                <a:srgbClr val="26324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65">
            <a:extLst>
              <a:ext uri="{FF2B5EF4-FFF2-40B4-BE49-F238E27FC236}">
                <a16:creationId xmlns:a16="http://schemas.microsoft.com/office/drawing/2014/main" id="{0163A32B-0BFA-4121-8810-61307C4A8973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67" name="Shape 67"/>
          <p:cNvGrpSpPr/>
          <p:nvPr userDrawn="1"/>
        </p:nvGrpSpPr>
        <p:grpSpPr>
          <a:xfrm rot="10800000" flipH="1">
            <a:off x="-5" y="0"/>
            <a:ext cx="7543805" cy="593400"/>
            <a:chOff x="-9092084" y="330075"/>
            <a:chExt cx="15147125" cy="1699510"/>
          </a:xfrm>
        </p:grpSpPr>
        <p:sp>
          <p:nvSpPr>
            <p:cNvPr id="68" name="Shape 68"/>
            <p:cNvSpPr/>
            <p:nvPr/>
          </p:nvSpPr>
          <p:spPr>
            <a:xfrm>
              <a:off x="-9092084" y="330075"/>
              <a:ext cx="13882199" cy="16995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783022" y="330078"/>
              <a:ext cx="1272019" cy="1699507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 userDrawn="1">
            <p:ph type="title"/>
          </p:nvPr>
        </p:nvSpPr>
        <p:spPr>
          <a:xfrm>
            <a:off x="236863" y="-12458"/>
            <a:ext cx="6673426" cy="61208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 userDrawn="1">
            <p:ph type="body" idx="1"/>
          </p:nvPr>
        </p:nvSpPr>
        <p:spPr>
          <a:xfrm>
            <a:off x="507276" y="770758"/>
            <a:ext cx="3969308" cy="360373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342900" lvl="0" indent="-342900">
              <a:spcBef>
                <a:spcPts val="0"/>
              </a:spcBef>
              <a:buFontTx/>
              <a:buBlip>
                <a:blip r:embed="rId2"/>
              </a:buBlip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6CFC8-67E6-42AD-80A3-A90AE297E8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8734" y="768350"/>
            <a:ext cx="3857266" cy="3603625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F356FA-31A2-40B6-9AF7-689D88926D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55" y="-14527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 userDrawn="1"/>
        </p:nvGrpSpPr>
        <p:grpSpPr>
          <a:xfrm rot="10800000" flipH="1">
            <a:off x="-5" y="0"/>
            <a:ext cx="7543805" cy="593400"/>
            <a:chOff x="-9092084" y="330075"/>
            <a:chExt cx="15147125" cy="1699510"/>
          </a:xfrm>
        </p:grpSpPr>
        <p:sp>
          <p:nvSpPr>
            <p:cNvPr id="68" name="Shape 68"/>
            <p:cNvSpPr/>
            <p:nvPr/>
          </p:nvSpPr>
          <p:spPr>
            <a:xfrm>
              <a:off x="-9092084" y="330075"/>
              <a:ext cx="13882199" cy="16995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783022" y="330078"/>
              <a:ext cx="1272019" cy="1699507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 userDrawn="1">
            <p:ph type="title"/>
          </p:nvPr>
        </p:nvSpPr>
        <p:spPr>
          <a:xfrm>
            <a:off x="236863" y="-12458"/>
            <a:ext cx="6673426" cy="61208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6CFC8-67E6-42AD-80A3-A90AE297E8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4067" y="768350"/>
            <a:ext cx="4041933" cy="37877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E92C8-5022-4A65-901D-C61852ACAE22}"/>
              </a:ext>
            </a:extLst>
          </p:cNvPr>
          <p:cNvSpPr/>
          <p:nvPr/>
        </p:nvSpPr>
        <p:spPr>
          <a:xfrm>
            <a:off x="508001" y="770757"/>
            <a:ext cx="3709196" cy="3785339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58800" dist="203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EDB5DC-7C24-46F6-AAC8-B0A530192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070" y="1072369"/>
            <a:ext cx="3120256" cy="1055198"/>
          </a:xfrm>
        </p:spPr>
        <p:txBody>
          <a:bodyPr/>
          <a:lstStyle>
            <a:lvl1pPr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1F527A0C-BDC1-40CF-A53D-25DBD139A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70" y="2298695"/>
            <a:ext cx="3120256" cy="1055198"/>
          </a:xfrm>
        </p:spPr>
        <p:txBody>
          <a:bodyPr/>
          <a:lstStyle>
            <a:lvl1pPr marL="2857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1400"/>
            </a:lvl1pPr>
            <a:lvl2pPr>
              <a:buNone/>
              <a:defRPr/>
            </a:lvl2pPr>
          </a:lstStyle>
          <a:p>
            <a:pPr marR="5080">
              <a:lnSpc>
                <a:spcPct val="150000"/>
              </a:lnSpc>
              <a:spcBef>
                <a:spcPts val="100"/>
              </a:spcBef>
              <a:buBlip>
                <a:blip r:embed="rId2"/>
              </a:buBlip>
            </a:pPr>
            <a:r>
              <a:rPr lang="en-US" spc="-10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Madde</a:t>
            </a:r>
            <a:r>
              <a:rPr lang="en-US" spc="-1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 1</a:t>
            </a:r>
            <a:endParaRPr lang="en-US" spc="-5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Calibri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  <a:buBlip>
                <a:blip r:embed="rId2"/>
              </a:buBlip>
            </a:pPr>
            <a:r>
              <a:rPr lang="en-US" spc="-5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Madde</a:t>
            </a:r>
            <a:r>
              <a:rPr lang="en-US" spc="-5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 2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37EE822-6CFF-4CC1-99A9-2418F5CEEC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55" y="-14527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 userDrawn="1"/>
        </p:nvGrpSpPr>
        <p:grpSpPr>
          <a:xfrm rot="10800000" flipH="1">
            <a:off x="-5" y="0"/>
            <a:ext cx="7543805" cy="593400"/>
            <a:chOff x="-9092084" y="330075"/>
            <a:chExt cx="15147125" cy="1699510"/>
          </a:xfrm>
        </p:grpSpPr>
        <p:sp>
          <p:nvSpPr>
            <p:cNvPr id="68" name="Shape 68"/>
            <p:cNvSpPr/>
            <p:nvPr/>
          </p:nvSpPr>
          <p:spPr>
            <a:xfrm>
              <a:off x="-9092084" y="330075"/>
              <a:ext cx="13882199" cy="16995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783022" y="330078"/>
              <a:ext cx="1272019" cy="1699507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 userDrawn="1">
            <p:ph type="title"/>
          </p:nvPr>
        </p:nvSpPr>
        <p:spPr>
          <a:xfrm>
            <a:off x="236863" y="-12458"/>
            <a:ext cx="6673426" cy="59339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6CFC8-67E6-42AD-80A3-A90AE297E8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1069" y="828532"/>
            <a:ext cx="5544931" cy="3779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E92C8-5022-4A65-901D-C61852ACAE22}"/>
              </a:ext>
            </a:extLst>
          </p:cNvPr>
          <p:cNvSpPr/>
          <p:nvPr/>
        </p:nvSpPr>
        <p:spPr>
          <a:xfrm>
            <a:off x="356132" y="834760"/>
            <a:ext cx="2387068" cy="378774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58800" dist="203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EDB5DC-7C24-46F6-AAC8-B0A530192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106" y="888713"/>
            <a:ext cx="2202642" cy="3667384"/>
          </a:xfrm>
        </p:spPr>
        <p:txBody>
          <a:bodyPr/>
          <a:lstStyle>
            <a:lvl1pPr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E3FFB73-ED16-47FD-A4C1-A2FE9D834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55" y="-14527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7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 userDrawn="1"/>
        </p:nvGrpSpPr>
        <p:grpSpPr>
          <a:xfrm rot="10800000" flipH="1">
            <a:off x="-5" y="0"/>
            <a:ext cx="7543805" cy="593400"/>
            <a:chOff x="-9092084" y="330075"/>
            <a:chExt cx="15147125" cy="1699510"/>
          </a:xfrm>
        </p:grpSpPr>
        <p:sp>
          <p:nvSpPr>
            <p:cNvPr id="68" name="Shape 68"/>
            <p:cNvSpPr/>
            <p:nvPr/>
          </p:nvSpPr>
          <p:spPr>
            <a:xfrm>
              <a:off x="-9092084" y="330075"/>
              <a:ext cx="13882199" cy="16995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783022" y="330078"/>
              <a:ext cx="1272019" cy="1699507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 userDrawn="1">
            <p:ph type="title"/>
          </p:nvPr>
        </p:nvSpPr>
        <p:spPr>
          <a:xfrm>
            <a:off x="236863" y="-12458"/>
            <a:ext cx="6673426" cy="61208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6CFC8-67E6-42AD-80A3-A90AE297E8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1069" y="828532"/>
            <a:ext cx="5544931" cy="3779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E92C8-5022-4A65-901D-C61852ACAE22}"/>
              </a:ext>
            </a:extLst>
          </p:cNvPr>
          <p:cNvSpPr/>
          <p:nvPr/>
        </p:nvSpPr>
        <p:spPr>
          <a:xfrm>
            <a:off x="356132" y="834760"/>
            <a:ext cx="2387068" cy="3787747"/>
          </a:xfrm>
          <a:prstGeom prst="rect">
            <a:avLst/>
          </a:prstGeom>
          <a:solidFill>
            <a:srgbClr val="3F5378"/>
          </a:solidFill>
          <a:ln>
            <a:noFill/>
          </a:ln>
          <a:effectLst>
            <a:outerShdw blurRad="558800" dist="203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EDB5DC-7C24-46F6-AAC8-B0A530192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106" y="888713"/>
            <a:ext cx="2202642" cy="3667384"/>
          </a:xfrm>
        </p:spPr>
        <p:txBody>
          <a:bodyPr/>
          <a:lstStyle>
            <a:lvl1pPr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hape 78">
            <a:extLst>
              <a:ext uri="{FF2B5EF4-FFF2-40B4-BE49-F238E27FC236}">
                <a16:creationId xmlns:a16="http://schemas.microsoft.com/office/drawing/2014/main" id="{98A59A88-C11D-4891-856F-F1A66629BDE4}"/>
              </a:ext>
            </a:extLst>
          </p:cNvPr>
          <p:cNvSpPr txBox="1">
            <a:spLocks/>
          </p:cNvSpPr>
          <p:nvPr userDrawn="1"/>
        </p:nvSpPr>
        <p:spPr>
          <a:xfrm>
            <a:off x="389263" y="139942"/>
            <a:ext cx="6673426" cy="61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24D26CC-BDFE-43BE-86A3-57A1E94EAE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55" y="-14527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1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 userDrawn="1"/>
        </p:nvGrpSpPr>
        <p:grpSpPr>
          <a:xfrm rot="10800000" flipH="1">
            <a:off x="-5" y="0"/>
            <a:ext cx="7543805" cy="593400"/>
            <a:chOff x="-9092084" y="330075"/>
            <a:chExt cx="15147125" cy="1699510"/>
          </a:xfrm>
        </p:grpSpPr>
        <p:sp>
          <p:nvSpPr>
            <p:cNvPr id="68" name="Shape 68"/>
            <p:cNvSpPr/>
            <p:nvPr/>
          </p:nvSpPr>
          <p:spPr>
            <a:xfrm>
              <a:off x="-9092084" y="330075"/>
              <a:ext cx="13882199" cy="16995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783022" y="330078"/>
              <a:ext cx="1272019" cy="1699507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 userDrawn="1">
            <p:ph type="title"/>
          </p:nvPr>
        </p:nvSpPr>
        <p:spPr>
          <a:xfrm>
            <a:off x="236863" y="-12458"/>
            <a:ext cx="6673426" cy="61208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78">
            <a:extLst>
              <a:ext uri="{FF2B5EF4-FFF2-40B4-BE49-F238E27FC236}">
                <a16:creationId xmlns:a16="http://schemas.microsoft.com/office/drawing/2014/main" id="{98A59A88-C11D-4891-856F-F1A66629BDE4}"/>
              </a:ext>
            </a:extLst>
          </p:cNvPr>
          <p:cNvSpPr txBox="1">
            <a:spLocks/>
          </p:cNvSpPr>
          <p:nvPr userDrawn="1"/>
        </p:nvSpPr>
        <p:spPr>
          <a:xfrm>
            <a:off x="389263" y="139942"/>
            <a:ext cx="6673426" cy="61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en-US" dirty="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2E31090E-2A61-4789-A7D8-D2B2C7B08640}"/>
              </a:ext>
            </a:extLst>
          </p:cNvPr>
          <p:cNvSpPr>
            <a:spLocks/>
          </p:cNvSpPr>
          <p:nvPr/>
        </p:nvSpPr>
        <p:spPr bwMode="auto">
          <a:xfrm>
            <a:off x="964164" y="1512790"/>
            <a:ext cx="6579635" cy="268287"/>
          </a:xfrm>
          <a:custGeom>
            <a:avLst/>
            <a:gdLst>
              <a:gd name="T0" fmla="*/ 0 w 3157"/>
              <a:gd name="T1" fmla="*/ 351 h 351"/>
              <a:gd name="T2" fmla="*/ 3157 w 3157"/>
              <a:gd name="T3" fmla="*/ 351 h 351"/>
              <a:gd name="T4" fmla="*/ 2993 w 3157"/>
              <a:gd name="T5" fmla="*/ 176 h 351"/>
              <a:gd name="T6" fmla="*/ 3157 w 3157"/>
              <a:gd name="T7" fmla="*/ 0 h 351"/>
              <a:gd name="T8" fmla="*/ 234 w 3157"/>
              <a:gd name="T9" fmla="*/ 0 h 351"/>
              <a:gd name="T10" fmla="*/ 0 w 3157"/>
              <a:gd name="T11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57" h="351">
                <a:moveTo>
                  <a:pt x="0" y="351"/>
                </a:moveTo>
                <a:lnTo>
                  <a:pt x="3157" y="351"/>
                </a:lnTo>
                <a:lnTo>
                  <a:pt x="2993" y="176"/>
                </a:lnTo>
                <a:lnTo>
                  <a:pt x="3157" y="0"/>
                </a:lnTo>
                <a:lnTo>
                  <a:pt x="234" y="0"/>
                </a:lnTo>
                <a:lnTo>
                  <a:pt x="0" y="35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+mn-lt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885C678C-51D3-419F-8F69-8189AD559BE4}"/>
              </a:ext>
            </a:extLst>
          </p:cNvPr>
          <p:cNvSpPr>
            <a:spLocks/>
          </p:cNvSpPr>
          <p:nvPr/>
        </p:nvSpPr>
        <p:spPr bwMode="auto">
          <a:xfrm>
            <a:off x="905427" y="1781077"/>
            <a:ext cx="374650" cy="598488"/>
          </a:xfrm>
          <a:custGeom>
            <a:avLst/>
            <a:gdLst>
              <a:gd name="T0" fmla="*/ 88 w 542"/>
              <a:gd name="T1" fmla="*/ 0 h 780"/>
              <a:gd name="T2" fmla="*/ 440 w 542"/>
              <a:gd name="T3" fmla="*/ 0 h 780"/>
              <a:gd name="T4" fmla="*/ 440 w 542"/>
              <a:gd name="T5" fmla="*/ 542 h 780"/>
              <a:gd name="T6" fmla="*/ 542 w 542"/>
              <a:gd name="T7" fmla="*/ 542 h 780"/>
              <a:gd name="T8" fmla="*/ 264 w 542"/>
              <a:gd name="T9" fmla="*/ 780 h 780"/>
              <a:gd name="T10" fmla="*/ 0 w 542"/>
              <a:gd name="T11" fmla="*/ 538 h 780"/>
              <a:gd name="T12" fmla="*/ 88 w 542"/>
              <a:gd name="T13" fmla="*/ 542 h 780"/>
              <a:gd name="T14" fmla="*/ 88 w 542"/>
              <a:gd name="T15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780">
                <a:moveTo>
                  <a:pt x="88" y="0"/>
                </a:moveTo>
                <a:lnTo>
                  <a:pt x="440" y="0"/>
                </a:lnTo>
                <a:lnTo>
                  <a:pt x="440" y="542"/>
                </a:lnTo>
                <a:lnTo>
                  <a:pt x="542" y="542"/>
                </a:lnTo>
                <a:lnTo>
                  <a:pt x="264" y="780"/>
                </a:lnTo>
                <a:lnTo>
                  <a:pt x="0" y="538"/>
                </a:lnTo>
                <a:lnTo>
                  <a:pt x="88" y="542"/>
                </a:lnTo>
                <a:lnTo>
                  <a:pt x="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46A067-E37A-4001-A364-6AD321DE79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5427" y="2905027"/>
            <a:ext cx="6638371" cy="868363"/>
            <a:chOff x="6573594" y="4374422"/>
            <a:chExt cx="9832942" cy="115665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F0326DF-5836-41D4-A3F6-A273E3FD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598" y="5173719"/>
              <a:ext cx="9745938" cy="357359"/>
            </a:xfrm>
            <a:custGeom>
              <a:avLst/>
              <a:gdLst>
                <a:gd name="T0" fmla="*/ 0 w 3157"/>
                <a:gd name="T1" fmla="*/ 0 h 350"/>
                <a:gd name="T2" fmla="*/ 3157 w 3157"/>
                <a:gd name="T3" fmla="*/ 0 h 350"/>
                <a:gd name="T4" fmla="*/ 2993 w 3157"/>
                <a:gd name="T5" fmla="*/ 175 h 350"/>
                <a:gd name="T6" fmla="*/ 3157 w 3157"/>
                <a:gd name="T7" fmla="*/ 350 h 350"/>
                <a:gd name="T8" fmla="*/ 234 w 3157"/>
                <a:gd name="T9" fmla="*/ 350 h 350"/>
                <a:gd name="T10" fmla="*/ 0 w 3157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50">
                  <a:moveTo>
                    <a:pt x="0" y="0"/>
                  </a:moveTo>
                  <a:lnTo>
                    <a:pt x="3157" y="0"/>
                  </a:lnTo>
                  <a:lnTo>
                    <a:pt x="2993" y="175"/>
                  </a:lnTo>
                  <a:lnTo>
                    <a:pt x="3157" y="350"/>
                  </a:lnTo>
                  <a:lnTo>
                    <a:pt x="23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19FC8F1-D02B-4607-88FA-D04471C4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594" y="4374422"/>
              <a:ext cx="554942" cy="799297"/>
            </a:xfrm>
            <a:custGeom>
              <a:avLst/>
              <a:gdLst>
                <a:gd name="T0" fmla="*/ 88 w 542"/>
                <a:gd name="T1" fmla="*/ 781 h 781"/>
                <a:gd name="T2" fmla="*/ 440 w 542"/>
                <a:gd name="T3" fmla="*/ 781 h 781"/>
                <a:gd name="T4" fmla="*/ 440 w 542"/>
                <a:gd name="T5" fmla="*/ 238 h 781"/>
                <a:gd name="T6" fmla="*/ 542 w 542"/>
                <a:gd name="T7" fmla="*/ 238 h 781"/>
                <a:gd name="T8" fmla="*/ 264 w 542"/>
                <a:gd name="T9" fmla="*/ 0 h 781"/>
                <a:gd name="T10" fmla="*/ 0 w 542"/>
                <a:gd name="T11" fmla="*/ 242 h 781"/>
                <a:gd name="T12" fmla="*/ 88 w 542"/>
                <a:gd name="T13" fmla="*/ 238 h 781"/>
                <a:gd name="T14" fmla="*/ 88 w 542"/>
                <a:gd name="T1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781">
                  <a:moveTo>
                    <a:pt x="88" y="781"/>
                  </a:moveTo>
                  <a:lnTo>
                    <a:pt x="440" y="781"/>
                  </a:lnTo>
                  <a:lnTo>
                    <a:pt x="440" y="238"/>
                  </a:lnTo>
                  <a:lnTo>
                    <a:pt x="542" y="238"/>
                  </a:lnTo>
                  <a:lnTo>
                    <a:pt x="264" y="0"/>
                  </a:lnTo>
                  <a:lnTo>
                    <a:pt x="0" y="242"/>
                  </a:lnTo>
                  <a:lnTo>
                    <a:pt x="88" y="238"/>
                  </a:lnTo>
                  <a:lnTo>
                    <a:pt x="88" y="7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431B59D-C8DB-410C-9528-C29122F01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6039" y="2379565"/>
            <a:ext cx="733425" cy="522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0" tIns="36576" rIns="0" bIns="54864"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Örnek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8A97E7-6636-47FA-94A2-95F2ACA3F29A}"/>
              </a:ext>
            </a:extLst>
          </p:cNvPr>
          <p:cNvSpPr/>
          <p:nvPr userDrawn="1"/>
        </p:nvSpPr>
        <p:spPr>
          <a:xfrm>
            <a:off x="1401882" y="1886498"/>
            <a:ext cx="6141916" cy="137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4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Bugün  15 Haziran 2020 Pazartesi Saat : 15:00</a:t>
            </a:r>
          </a:p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4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Karabük Üniversitesi Lisansüstü Eğitim Enstitüsü Bilgisayar Mühendisliği Anabilim Dalı Doktora </a:t>
            </a:r>
            <a:endParaRPr lang="en-US" sz="1400" b="1" spc="-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4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öğrencisi Muhammet Çakmak’ın sınavında başarılı / başarısız buldum.)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7034874-2FD7-49E2-9E3D-E1613827B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55" y="-14527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67">
            <a:extLst>
              <a:ext uri="{FF2B5EF4-FFF2-40B4-BE49-F238E27FC236}">
                <a16:creationId xmlns:a16="http://schemas.microsoft.com/office/drawing/2014/main" id="{B3279B0F-8C7C-431B-9778-8B1FF3F24584}"/>
              </a:ext>
            </a:extLst>
          </p:cNvPr>
          <p:cNvGrpSpPr/>
          <p:nvPr userDrawn="1"/>
        </p:nvGrpSpPr>
        <p:grpSpPr>
          <a:xfrm rot="10800000" flipH="1">
            <a:off x="-5" y="0"/>
            <a:ext cx="7543805" cy="593400"/>
            <a:chOff x="-9092084" y="330075"/>
            <a:chExt cx="15147125" cy="1699510"/>
          </a:xfrm>
        </p:grpSpPr>
        <p:sp>
          <p:nvSpPr>
            <p:cNvPr id="15" name="Shape 68">
              <a:extLst>
                <a:ext uri="{FF2B5EF4-FFF2-40B4-BE49-F238E27FC236}">
                  <a16:creationId xmlns:a16="http://schemas.microsoft.com/office/drawing/2014/main" id="{BC6F7B2A-A92D-4EEC-93FF-C111540CA78F}"/>
                </a:ext>
              </a:extLst>
            </p:cNvPr>
            <p:cNvSpPr/>
            <p:nvPr/>
          </p:nvSpPr>
          <p:spPr>
            <a:xfrm>
              <a:off x="-9092084" y="330075"/>
              <a:ext cx="13882199" cy="16995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69">
              <a:extLst>
                <a:ext uri="{FF2B5EF4-FFF2-40B4-BE49-F238E27FC236}">
                  <a16:creationId xmlns:a16="http://schemas.microsoft.com/office/drawing/2014/main" id="{9BCDD0B7-13DE-470A-B2F8-B88EA4B97616}"/>
                </a:ext>
              </a:extLst>
            </p:cNvPr>
            <p:cNvSpPr/>
            <p:nvPr/>
          </p:nvSpPr>
          <p:spPr>
            <a:xfrm>
              <a:off x="4783022" y="330078"/>
              <a:ext cx="1272019" cy="1699507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 userDrawn="1">
            <p:ph type="title"/>
          </p:nvPr>
        </p:nvSpPr>
        <p:spPr>
          <a:xfrm>
            <a:off x="236863" y="-12458"/>
            <a:ext cx="6673426" cy="61208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70157F-4E23-47E1-84E1-3A728FFA3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55" y="-14527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605;p19">
            <a:extLst>
              <a:ext uri="{FF2B5EF4-FFF2-40B4-BE49-F238E27FC236}">
                <a16:creationId xmlns:a16="http://schemas.microsoft.com/office/drawing/2014/main" id="{417EA849-338A-42D2-B172-E6DD9D8AF6B3}"/>
              </a:ext>
            </a:extLst>
          </p:cNvPr>
          <p:cNvSpPr/>
          <p:nvPr userDrawn="1"/>
        </p:nvSpPr>
        <p:spPr>
          <a:xfrm>
            <a:off x="1330292" y="1597824"/>
            <a:ext cx="6385098" cy="223909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607;p19">
            <a:extLst>
              <a:ext uri="{FF2B5EF4-FFF2-40B4-BE49-F238E27FC236}">
                <a16:creationId xmlns:a16="http://schemas.microsoft.com/office/drawing/2014/main" id="{55511EAC-EB7A-486E-BE39-593470AC02A4}"/>
              </a:ext>
            </a:extLst>
          </p:cNvPr>
          <p:cNvSpPr/>
          <p:nvPr userDrawn="1"/>
        </p:nvSpPr>
        <p:spPr>
          <a:xfrm>
            <a:off x="1227200" y="1481870"/>
            <a:ext cx="6583300" cy="246935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613;p19">
            <a:extLst>
              <a:ext uri="{FF2B5EF4-FFF2-40B4-BE49-F238E27FC236}">
                <a16:creationId xmlns:a16="http://schemas.microsoft.com/office/drawing/2014/main" id="{1D640772-0A90-4A2C-AE84-B1F3D82E378E}"/>
              </a:ext>
            </a:extLst>
          </p:cNvPr>
          <p:cNvSpPr/>
          <p:nvPr userDrawn="1"/>
        </p:nvSpPr>
        <p:spPr>
          <a:xfrm>
            <a:off x="1581010" y="1772782"/>
            <a:ext cx="6017027" cy="187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endParaRPr lang="tr-TR" sz="1600" b="1" spc="-5" dirty="0">
              <a:solidFill>
                <a:schemeClr val="bg1">
                  <a:lumMod val="95000"/>
                </a:schemeClr>
              </a:solidFill>
              <a:uFill>
                <a:solidFill>
                  <a:srgbClr val="C00000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6417C6-B972-4253-A8A8-A64760B323B8}"/>
              </a:ext>
            </a:extLst>
          </p:cNvPr>
          <p:cNvSpPr/>
          <p:nvPr userDrawn="1"/>
        </p:nvSpPr>
        <p:spPr>
          <a:xfrm>
            <a:off x="620409" y="891970"/>
            <a:ext cx="1097280" cy="1097280"/>
          </a:xfrm>
          <a:prstGeom prst="ellipse">
            <a:avLst/>
          </a:prstGeom>
          <a:solidFill>
            <a:srgbClr val="D0D0D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rgbClr val="3A81BA"/>
                </a:solidFill>
              </a:rPr>
              <a:t>ÖRNEK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17F25-0D8F-4CBF-B260-0CA1B9E4C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81150" y="1773176"/>
            <a:ext cx="5810250" cy="1873250"/>
          </a:xfrm>
        </p:spPr>
        <p:txBody>
          <a:bodyPr/>
          <a:lstStyle>
            <a:lvl1pPr>
              <a:buNone/>
              <a:defRPr b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 userDrawn="1"/>
        </p:nvGrpSpPr>
        <p:grpSpPr>
          <a:xfrm rot="10800000" flipH="1">
            <a:off x="-5" y="0"/>
            <a:ext cx="7543805" cy="593400"/>
            <a:chOff x="-9092084" y="330075"/>
            <a:chExt cx="15147125" cy="1699510"/>
          </a:xfrm>
        </p:grpSpPr>
        <p:sp>
          <p:nvSpPr>
            <p:cNvPr id="68" name="Shape 68"/>
            <p:cNvSpPr/>
            <p:nvPr/>
          </p:nvSpPr>
          <p:spPr>
            <a:xfrm>
              <a:off x="-9092084" y="330075"/>
              <a:ext cx="13882199" cy="16995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783022" y="330078"/>
              <a:ext cx="1272019" cy="1699507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 userDrawn="1">
            <p:ph type="title"/>
          </p:nvPr>
        </p:nvSpPr>
        <p:spPr>
          <a:xfrm>
            <a:off x="236863" y="-12458"/>
            <a:ext cx="6673426" cy="61208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78">
            <a:extLst>
              <a:ext uri="{FF2B5EF4-FFF2-40B4-BE49-F238E27FC236}">
                <a16:creationId xmlns:a16="http://schemas.microsoft.com/office/drawing/2014/main" id="{98A59A88-C11D-4891-856F-F1A66629BDE4}"/>
              </a:ext>
            </a:extLst>
          </p:cNvPr>
          <p:cNvSpPr txBox="1">
            <a:spLocks/>
          </p:cNvSpPr>
          <p:nvPr userDrawn="1"/>
        </p:nvSpPr>
        <p:spPr>
          <a:xfrm>
            <a:off x="389263" y="139942"/>
            <a:ext cx="6673426" cy="61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E8FD52-1E2A-4A02-A34A-797EDBBDF1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92445" y="1512790"/>
            <a:ext cx="2862263" cy="866775"/>
            <a:chOff x="6573594" y="2670630"/>
            <a:chExt cx="4239664" cy="1156656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D3F1FE9-013E-4DCE-8A21-360D02951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598" y="2670630"/>
              <a:ext cx="4152660" cy="358012"/>
            </a:xfrm>
            <a:custGeom>
              <a:avLst/>
              <a:gdLst>
                <a:gd name="T0" fmla="*/ 0 w 3157"/>
                <a:gd name="T1" fmla="*/ 351 h 351"/>
                <a:gd name="T2" fmla="*/ 3157 w 3157"/>
                <a:gd name="T3" fmla="*/ 351 h 351"/>
                <a:gd name="T4" fmla="*/ 2993 w 3157"/>
                <a:gd name="T5" fmla="*/ 176 h 351"/>
                <a:gd name="T6" fmla="*/ 3157 w 3157"/>
                <a:gd name="T7" fmla="*/ 0 h 351"/>
                <a:gd name="T8" fmla="*/ 234 w 3157"/>
                <a:gd name="T9" fmla="*/ 0 h 351"/>
                <a:gd name="T10" fmla="*/ 0 w 3157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51">
                  <a:moveTo>
                    <a:pt x="0" y="351"/>
                  </a:moveTo>
                  <a:lnTo>
                    <a:pt x="3157" y="351"/>
                  </a:lnTo>
                  <a:lnTo>
                    <a:pt x="2993" y="176"/>
                  </a:lnTo>
                  <a:lnTo>
                    <a:pt x="3157" y="0"/>
                  </a:lnTo>
                  <a:lnTo>
                    <a:pt x="234" y="0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313D74E-F933-4FE6-910E-943254ACE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594" y="3028642"/>
              <a:ext cx="554942" cy="798644"/>
            </a:xfrm>
            <a:custGeom>
              <a:avLst/>
              <a:gdLst>
                <a:gd name="T0" fmla="*/ 88 w 542"/>
                <a:gd name="T1" fmla="*/ 0 h 780"/>
                <a:gd name="T2" fmla="*/ 440 w 542"/>
                <a:gd name="T3" fmla="*/ 0 h 780"/>
                <a:gd name="T4" fmla="*/ 440 w 542"/>
                <a:gd name="T5" fmla="*/ 542 h 780"/>
                <a:gd name="T6" fmla="*/ 542 w 542"/>
                <a:gd name="T7" fmla="*/ 542 h 780"/>
                <a:gd name="T8" fmla="*/ 264 w 542"/>
                <a:gd name="T9" fmla="*/ 780 h 780"/>
                <a:gd name="T10" fmla="*/ 0 w 542"/>
                <a:gd name="T11" fmla="*/ 538 h 780"/>
                <a:gd name="T12" fmla="*/ 88 w 542"/>
                <a:gd name="T13" fmla="*/ 542 h 780"/>
                <a:gd name="T14" fmla="*/ 88 w 542"/>
                <a:gd name="T15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780">
                  <a:moveTo>
                    <a:pt x="88" y="0"/>
                  </a:moveTo>
                  <a:lnTo>
                    <a:pt x="440" y="0"/>
                  </a:lnTo>
                  <a:lnTo>
                    <a:pt x="440" y="542"/>
                  </a:lnTo>
                  <a:lnTo>
                    <a:pt x="542" y="542"/>
                  </a:lnTo>
                  <a:lnTo>
                    <a:pt x="264" y="780"/>
                  </a:lnTo>
                  <a:lnTo>
                    <a:pt x="0" y="538"/>
                  </a:lnTo>
                  <a:lnTo>
                    <a:pt x="88" y="54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75CB4B-549A-4502-BB4E-B98641EEE5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92445" y="2905027"/>
            <a:ext cx="2862263" cy="868363"/>
            <a:chOff x="6573594" y="4374422"/>
            <a:chExt cx="4239664" cy="1156656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C695C22-F5FA-47CB-A632-ED10FFAA8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598" y="5173719"/>
              <a:ext cx="4152660" cy="357359"/>
            </a:xfrm>
            <a:custGeom>
              <a:avLst/>
              <a:gdLst>
                <a:gd name="T0" fmla="*/ 0 w 3157"/>
                <a:gd name="T1" fmla="*/ 0 h 350"/>
                <a:gd name="T2" fmla="*/ 3157 w 3157"/>
                <a:gd name="T3" fmla="*/ 0 h 350"/>
                <a:gd name="T4" fmla="*/ 2993 w 3157"/>
                <a:gd name="T5" fmla="*/ 175 h 350"/>
                <a:gd name="T6" fmla="*/ 3157 w 3157"/>
                <a:gd name="T7" fmla="*/ 350 h 350"/>
                <a:gd name="T8" fmla="*/ 234 w 3157"/>
                <a:gd name="T9" fmla="*/ 350 h 350"/>
                <a:gd name="T10" fmla="*/ 0 w 3157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50">
                  <a:moveTo>
                    <a:pt x="0" y="0"/>
                  </a:moveTo>
                  <a:lnTo>
                    <a:pt x="3157" y="0"/>
                  </a:lnTo>
                  <a:lnTo>
                    <a:pt x="2993" y="175"/>
                  </a:lnTo>
                  <a:lnTo>
                    <a:pt x="3157" y="350"/>
                  </a:lnTo>
                  <a:lnTo>
                    <a:pt x="23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935D359-430F-4561-A3A4-6D3C401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594" y="4374422"/>
              <a:ext cx="554942" cy="799297"/>
            </a:xfrm>
            <a:custGeom>
              <a:avLst/>
              <a:gdLst>
                <a:gd name="T0" fmla="*/ 88 w 542"/>
                <a:gd name="T1" fmla="*/ 781 h 781"/>
                <a:gd name="T2" fmla="*/ 440 w 542"/>
                <a:gd name="T3" fmla="*/ 781 h 781"/>
                <a:gd name="T4" fmla="*/ 440 w 542"/>
                <a:gd name="T5" fmla="*/ 238 h 781"/>
                <a:gd name="T6" fmla="*/ 542 w 542"/>
                <a:gd name="T7" fmla="*/ 238 h 781"/>
                <a:gd name="T8" fmla="*/ 264 w 542"/>
                <a:gd name="T9" fmla="*/ 0 h 781"/>
                <a:gd name="T10" fmla="*/ 0 w 542"/>
                <a:gd name="T11" fmla="*/ 242 h 781"/>
                <a:gd name="T12" fmla="*/ 88 w 542"/>
                <a:gd name="T13" fmla="*/ 238 h 781"/>
                <a:gd name="T14" fmla="*/ 88 w 542"/>
                <a:gd name="T1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781">
                  <a:moveTo>
                    <a:pt x="88" y="781"/>
                  </a:moveTo>
                  <a:lnTo>
                    <a:pt x="440" y="781"/>
                  </a:lnTo>
                  <a:lnTo>
                    <a:pt x="440" y="238"/>
                  </a:lnTo>
                  <a:lnTo>
                    <a:pt x="542" y="238"/>
                  </a:lnTo>
                  <a:lnTo>
                    <a:pt x="264" y="0"/>
                  </a:lnTo>
                  <a:lnTo>
                    <a:pt x="0" y="242"/>
                  </a:lnTo>
                  <a:lnTo>
                    <a:pt x="88" y="238"/>
                  </a:lnTo>
                  <a:lnTo>
                    <a:pt x="88" y="7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6FE05ED-CBA4-4902-B1B8-A77F34AB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328" y="2377822"/>
            <a:ext cx="574883" cy="522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34290" rIns="0" bIns="34290" anchor="ctr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Örnek</a:t>
            </a:r>
            <a:endParaRPr lang="en-US" sz="1013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F05D8C-B6B9-4AB4-B972-E31AE59FC717}"/>
              </a:ext>
            </a:extLst>
          </p:cNvPr>
          <p:cNvSpPr/>
          <p:nvPr userDrawn="1"/>
        </p:nvSpPr>
        <p:spPr>
          <a:xfrm>
            <a:off x="1843072" y="1879307"/>
            <a:ext cx="4962453" cy="14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2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Calibri"/>
              </a:rPr>
              <a:t>Bugün  15 Haziran 2020 Pazartesi Saat : 15:00</a:t>
            </a:r>
          </a:p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2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Calibri"/>
              </a:rPr>
              <a:t>Karabük Üniversitesi Lisansüstü Eğitim Enstitüsü Bilgisayar Mühendisliği Anabilim Dalı Doktora </a:t>
            </a:r>
            <a:endParaRPr lang="en-US" sz="1200" b="1" spc="-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cs typeface="Calibri"/>
            </a:endParaRPr>
          </a:p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2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Calibri"/>
              </a:rPr>
              <a:t>öğrencisi Muhammet Çakmak’ın sınavında başarılı / başarısız buldum.)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C2086F-323F-4536-9F56-0062E4F1E244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4254707" y="1512789"/>
            <a:ext cx="2972337" cy="865033"/>
            <a:chOff x="6039667" y="2670630"/>
            <a:chExt cx="4773593" cy="1154331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C46675E-B44B-40AF-B958-4E5D96197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56" y="2670630"/>
              <a:ext cx="4699304" cy="358012"/>
            </a:xfrm>
            <a:custGeom>
              <a:avLst/>
              <a:gdLst>
                <a:gd name="T0" fmla="*/ 0 w 3157"/>
                <a:gd name="T1" fmla="*/ 351 h 351"/>
                <a:gd name="T2" fmla="*/ 3157 w 3157"/>
                <a:gd name="T3" fmla="*/ 351 h 351"/>
                <a:gd name="T4" fmla="*/ 2993 w 3157"/>
                <a:gd name="T5" fmla="*/ 176 h 351"/>
                <a:gd name="T6" fmla="*/ 3157 w 3157"/>
                <a:gd name="T7" fmla="*/ 0 h 351"/>
                <a:gd name="T8" fmla="*/ 234 w 3157"/>
                <a:gd name="T9" fmla="*/ 0 h 351"/>
                <a:gd name="T10" fmla="*/ 0 w 3157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51">
                  <a:moveTo>
                    <a:pt x="0" y="351"/>
                  </a:moveTo>
                  <a:lnTo>
                    <a:pt x="3157" y="351"/>
                  </a:lnTo>
                  <a:lnTo>
                    <a:pt x="2993" y="176"/>
                  </a:lnTo>
                  <a:lnTo>
                    <a:pt x="3157" y="0"/>
                  </a:lnTo>
                  <a:lnTo>
                    <a:pt x="234" y="0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41CEDF19-7119-4A70-B193-DB3370D5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667" y="3026317"/>
              <a:ext cx="554943" cy="798644"/>
            </a:xfrm>
            <a:custGeom>
              <a:avLst/>
              <a:gdLst>
                <a:gd name="T0" fmla="*/ 88 w 542"/>
                <a:gd name="T1" fmla="*/ 0 h 780"/>
                <a:gd name="T2" fmla="*/ 440 w 542"/>
                <a:gd name="T3" fmla="*/ 0 h 780"/>
                <a:gd name="T4" fmla="*/ 440 w 542"/>
                <a:gd name="T5" fmla="*/ 542 h 780"/>
                <a:gd name="T6" fmla="*/ 542 w 542"/>
                <a:gd name="T7" fmla="*/ 542 h 780"/>
                <a:gd name="T8" fmla="*/ 264 w 542"/>
                <a:gd name="T9" fmla="*/ 780 h 780"/>
                <a:gd name="T10" fmla="*/ 0 w 542"/>
                <a:gd name="T11" fmla="*/ 538 h 780"/>
                <a:gd name="T12" fmla="*/ 88 w 542"/>
                <a:gd name="T13" fmla="*/ 542 h 780"/>
                <a:gd name="T14" fmla="*/ 88 w 542"/>
                <a:gd name="T15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780">
                  <a:moveTo>
                    <a:pt x="88" y="0"/>
                  </a:moveTo>
                  <a:lnTo>
                    <a:pt x="440" y="0"/>
                  </a:lnTo>
                  <a:lnTo>
                    <a:pt x="440" y="542"/>
                  </a:lnTo>
                  <a:lnTo>
                    <a:pt x="542" y="542"/>
                  </a:lnTo>
                  <a:lnTo>
                    <a:pt x="264" y="780"/>
                  </a:lnTo>
                  <a:lnTo>
                    <a:pt x="0" y="538"/>
                  </a:lnTo>
                  <a:lnTo>
                    <a:pt x="88" y="54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E761DB-F2D3-434D-B3C0-D23F3DA730A7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4254707" y="2909787"/>
            <a:ext cx="2972336" cy="863600"/>
            <a:chOff x="6039667" y="4380766"/>
            <a:chExt cx="4773593" cy="1150312"/>
          </a:xfrm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786CE273-6D6F-4201-B148-3DA15081D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58" y="5173719"/>
              <a:ext cx="4699302" cy="357359"/>
            </a:xfrm>
            <a:custGeom>
              <a:avLst/>
              <a:gdLst>
                <a:gd name="T0" fmla="*/ 0 w 3157"/>
                <a:gd name="T1" fmla="*/ 0 h 350"/>
                <a:gd name="T2" fmla="*/ 3157 w 3157"/>
                <a:gd name="T3" fmla="*/ 0 h 350"/>
                <a:gd name="T4" fmla="*/ 2993 w 3157"/>
                <a:gd name="T5" fmla="*/ 175 h 350"/>
                <a:gd name="T6" fmla="*/ 3157 w 3157"/>
                <a:gd name="T7" fmla="*/ 350 h 350"/>
                <a:gd name="T8" fmla="*/ 234 w 3157"/>
                <a:gd name="T9" fmla="*/ 350 h 350"/>
                <a:gd name="T10" fmla="*/ 0 w 3157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7" h="350">
                  <a:moveTo>
                    <a:pt x="0" y="0"/>
                  </a:moveTo>
                  <a:lnTo>
                    <a:pt x="3157" y="0"/>
                  </a:lnTo>
                  <a:lnTo>
                    <a:pt x="2993" y="175"/>
                  </a:lnTo>
                  <a:lnTo>
                    <a:pt x="3157" y="350"/>
                  </a:lnTo>
                  <a:lnTo>
                    <a:pt x="23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38438280-5FF1-469E-B6F5-A5464D7C3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667" y="4380766"/>
              <a:ext cx="554941" cy="799297"/>
            </a:xfrm>
            <a:custGeom>
              <a:avLst/>
              <a:gdLst>
                <a:gd name="T0" fmla="*/ 88 w 542"/>
                <a:gd name="T1" fmla="*/ 781 h 781"/>
                <a:gd name="T2" fmla="*/ 440 w 542"/>
                <a:gd name="T3" fmla="*/ 781 h 781"/>
                <a:gd name="T4" fmla="*/ 440 w 542"/>
                <a:gd name="T5" fmla="*/ 238 h 781"/>
                <a:gd name="T6" fmla="*/ 542 w 542"/>
                <a:gd name="T7" fmla="*/ 238 h 781"/>
                <a:gd name="T8" fmla="*/ 264 w 542"/>
                <a:gd name="T9" fmla="*/ 0 h 781"/>
                <a:gd name="T10" fmla="*/ 0 w 542"/>
                <a:gd name="T11" fmla="*/ 242 h 781"/>
                <a:gd name="T12" fmla="*/ 88 w 542"/>
                <a:gd name="T13" fmla="*/ 238 h 781"/>
                <a:gd name="T14" fmla="*/ 88 w 542"/>
                <a:gd name="T1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781">
                  <a:moveTo>
                    <a:pt x="88" y="781"/>
                  </a:moveTo>
                  <a:lnTo>
                    <a:pt x="440" y="781"/>
                  </a:lnTo>
                  <a:lnTo>
                    <a:pt x="440" y="238"/>
                  </a:lnTo>
                  <a:lnTo>
                    <a:pt x="542" y="238"/>
                  </a:lnTo>
                  <a:lnTo>
                    <a:pt x="264" y="0"/>
                  </a:lnTo>
                  <a:lnTo>
                    <a:pt x="0" y="242"/>
                  </a:lnTo>
                  <a:lnTo>
                    <a:pt x="88" y="238"/>
                  </a:lnTo>
                  <a:lnTo>
                    <a:pt x="88" y="7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n-lt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D0357ED-8827-4809-A1A9-BA80A7A86D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62647" y="2378650"/>
            <a:ext cx="574883" cy="522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34290" rIns="0" bIns="34290" anchor="ctr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Örnek</a:t>
            </a:r>
            <a:endParaRPr lang="en-US" sz="1013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3414EB52-5D88-48A1-947F-6D15351E4F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55" y="-14527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flipH="1">
            <a:off x="-5" y="4851409"/>
            <a:ext cx="9144004" cy="30455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solidFill>
                  <a:srgbClr val="263248"/>
                </a:solidFill>
              </a:rPr>
              <a:t>Uzaktan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Eğitim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Uygulama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ve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Araştırma</a:t>
            </a:r>
            <a:r>
              <a:rPr lang="en-US" dirty="0">
                <a:solidFill>
                  <a:srgbClr val="263248"/>
                </a:solidFill>
              </a:rPr>
              <a:t> </a:t>
            </a:r>
            <a:r>
              <a:rPr lang="en-US" dirty="0" err="1">
                <a:solidFill>
                  <a:srgbClr val="263248"/>
                </a:solidFill>
              </a:rPr>
              <a:t>Merkezi</a:t>
            </a:r>
            <a:endParaRPr dirty="0">
              <a:solidFill>
                <a:srgbClr val="263248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70157F-4E23-47E1-84E1-3A728FFA3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0" y="4543592"/>
            <a:ext cx="797892" cy="6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504">
            <a:extLst>
              <a:ext uri="{FF2B5EF4-FFF2-40B4-BE49-F238E27FC236}">
                <a16:creationId xmlns:a16="http://schemas.microsoft.com/office/drawing/2014/main" id="{902B4471-1A7A-4A84-9149-0DFA16671992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/>
            </a:lvl1pPr>
          </a:lstStyle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9800"/>
                </a:solidFill>
              </a:rPr>
              <a:t>TEŞEKKÜRLER!</a:t>
            </a:r>
          </a:p>
        </p:txBody>
      </p:sp>
      <p:grpSp>
        <p:nvGrpSpPr>
          <p:cNvPr id="15" name="Shape 506">
            <a:extLst>
              <a:ext uri="{FF2B5EF4-FFF2-40B4-BE49-F238E27FC236}">
                <a16:creationId xmlns:a16="http://schemas.microsoft.com/office/drawing/2014/main" id="{A88D963F-D342-435F-B632-C6FDA78204E1}"/>
              </a:ext>
            </a:extLst>
          </p:cNvPr>
          <p:cNvGrpSpPr/>
          <p:nvPr userDrawn="1"/>
        </p:nvGrpSpPr>
        <p:grpSpPr>
          <a:xfrm>
            <a:off x="3973165" y="919108"/>
            <a:ext cx="1197664" cy="1126776"/>
            <a:chOff x="5972700" y="2330200"/>
            <a:chExt cx="411625" cy="387275"/>
          </a:xfrm>
        </p:grpSpPr>
        <p:sp>
          <p:nvSpPr>
            <p:cNvPr id="17" name="Shape 507">
              <a:extLst>
                <a:ext uri="{FF2B5EF4-FFF2-40B4-BE49-F238E27FC236}">
                  <a16:creationId xmlns:a16="http://schemas.microsoft.com/office/drawing/2014/main" id="{3EF38C2E-7F4B-4B54-A098-F01125E2CE3A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08">
              <a:extLst>
                <a:ext uri="{FF2B5EF4-FFF2-40B4-BE49-F238E27FC236}">
                  <a16:creationId xmlns:a16="http://schemas.microsoft.com/office/drawing/2014/main" id="{FE5A088E-13B3-46FC-9571-1512C1515469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021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0" r:id="rId5"/>
    <p:sldLayoutId id="2147483661" r:id="rId6"/>
    <p:sldLayoutId id="2147483664" r:id="rId7"/>
    <p:sldLayoutId id="2147483662" r:id="rId8"/>
    <p:sldLayoutId id="214748366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teams.microsoft.com/downloa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04787" y="1090750"/>
            <a:ext cx="6972189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pc="700" dirty="0"/>
              <a:t>LİSANSÜSTÜ EĞİTİM ENSTİTÜSÜ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Tez </a:t>
            </a:r>
            <a:r>
              <a:rPr lang="en-US" sz="2400" dirty="0" err="1"/>
              <a:t>İzleme</a:t>
            </a:r>
            <a:r>
              <a:rPr lang="en-US" sz="2400" dirty="0"/>
              <a:t>, Tez </a:t>
            </a:r>
            <a:r>
              <a:rPr lang="en-US" sz="2400" dirty="0" err="1"/>
              <a:t>Öneri</a:t>
            </a:r>
            <a:r>
              <a:rPr lang="en-US" sz="2400" dirty="0"/>
              <a:t>, Tez </a:t>
            </a:r>
            <a:r>
              <a:rPr lang="en-US" sz="2400" dirty="0" err="1"/>
              <a:t>Savunma</a:t>
            </a:r>
            <a:r>
              <a:rPr lang="en-US" sz="2400" dirty="0"/>
              <a:t> </a:t>
            </a:r>
            <a:r>
              <a:rPr lang="en-US" sz="2400" dirty="0" err="1"/>
              <a:t>Toplantıları</a:t>
            </a:r>
            <a:r>
              <a:rPr lang="en-US" sz="2400" dirty="0"/>
              <a:t> </a:t>
            </a:r>
            <a:r>
              <a:rPr lang="en-US" sz="2400" dirty="0" err="1"/>
              <a:t>Bilgilendirme</a:t>
            </a:r>
            <a:r>
              <a:rPr lang="en-US" sz="2400" dirty="0"/>
              <a:t> </a:t>
            </a:r>
            <a:r>
              <a:rPr lang="en-US" sz="2400" dirty="0" err="1"/>
              <a:t>Dosyası</a:t>
            </a:r>
            <a:endParaRPr lang="en" spc="50" dirty="0"/>
          </a:p>
        </p:txBody>
      </p:sp>
      <p:sp>
        <p:nvSpPr>
          <p:cNvPr id="4" name="Shape 184">
            <a:extLst>
              <a:ext uri="{FF2B5EF4-FFF2-40B4-BE49-F238E27FC236}">
                <a16:creationId xmlns:a16="http://schemas.microsoft.com/office/drawing/2014/main" id="{0C80173F-5D2B-4943-885B-1430C078BEC8}"/>
              </a:ext>
            </a:extLst>
          </p:cNvPr>
          <p:cNvSpPr txBox="1">
            <a:spLocks/>
          </p:cNvSpPr>
          <p:nvPr/>
        </p:nvSpPr>
        <p:spPr>
          <a:xfrm>
            <a:off x="4064000" y="4230914"/>
            <a:ext cx="5080000" cy="3424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2400" dirty="0"/>
              <a:t>KBU </a:t>
            </a:r>
            <a:r>
              <a:rPr lang="en-US" sz="2400" dirty="0" err="1"/>
              <a:t>Jüri</a:t>
            </a:r>
            <a:r>
              <a:rPr lang="en-US" sz="2400" dirty="0"/>
              <a:t> </a:t>
            </a:r>
            <a:r>
              <a:rPr lang="en-US" sz="2400" dirty="0" err="1"/>
              <a:t>Üyesi</a:t>
            </a:r>
            <a:r>
              <a:rPr lang="en-US" sz="2400" dirty="0"/>
              <a:t> </a:t>
            </a:r>
            <a:r>
              <a:rPr lang="en-US" sz="2400" dirty="0" err="1"/>
              <a:t>Bilgilendirme</a:t>
            </a:r>
            <a:r>
              <a:rPr lang="en-US" sz="2400" dirty="0"/>
              <a:t> </a:t>
            </a:r>
            <a:r>
              <a:rPr lang="en-US" sz="2400" dirty="0" err="1"/>
              <a:t>Dosyası</a:t>
            </a:r>
            <a:r>
              <a:rPr lang="en-US" sz="2400" dirty="0"/>
              <a:t> </a:t>
            </a:r>
            <a:endParaRPr lang="en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0470AD-4B74-4A69-BD5F-9A37409F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571700"/>
            <a:ext cx="18764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8B96-2B70-4804-A4E9-F2CD3E12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"/>
              </a:rPr>
              <a:t>Microsoft </a:t>
            </a:r>
            <a:r>
              <a:rPr lang="tr-TR" dirty="0" err="1">
                <a:cs typeface="Calibri"/>
              </a:rPr>
              <a:t>Teams’de</a:t>
            </a:r>
            <a:r>
              <a:rPr lang="tr-TR" dirty="0">
                <a:cs typeface="Calibri"/>
              </a:rPr>
              <a:t> Ekip (Toplantı) Girişi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6DFC72-5F6C-45DC-A723-C9B5D532A0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3" b="26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7436F-7AFB-4717-BB04-1C92F6C4AE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700">
              <a:spcBef>
                <a:spcPts val="110"/>
              </a:spcBef>
            </a:pP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Açılan yeni pencerede </a:t>
            </a:r>
          </a:p>
          <a:p>
            <a:pPr marL="12700">
              <a:spcBef>
                <a:spcPts val="110"/>
              </a:spcBef>
            </a:pPr>
            <a:r>
              <a:rPr lang="tr-T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Calibri"/>
                <a:cs typeface="Calibri"/>
              </a:rPr>
              <a:t>Şimdi katıl</a:t>
            </a: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spcBef>
                <a:spcPts val="110"/>
              </a:spcBef>
            </a:pP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butonuna basarak toplantıyı başlatabilirsiniz.</a:t>
            </a:r>
          </a:p>
          <a:p>
            <a:pPr marL="12700">
              <a:spcBef>
                <a:spcPts val="110"/>
              </a:spcBef>
            </a:pPr>
            <a:endParaRPr lang="tr-TR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7" name="Daire: Boş 4">
            <a:extLst>
              <a:ext uri="{FF2B5EF4-FFF2-40B4-BE49-F238E27FC236}">
                <a16:creationId xmlns:a16="http://schemas.microsoft.com/office/drawing/2014/main" id="{06FE7F26-40A1-40A1-91A0-A72AB20452F4}"/>
              </a:ext>
            </a:extLst>
          </p:cNvPr>
          <p:cNvSpPr/>
          <p:nvPr/>
        </p:nvSpPr>
        <p:spPr>
          <a:xfrm>
            <a:off x="5417930" y="2713381"/>
            <a:ext cx="893418" cy="624233"/>
          </a:xfrm>
          <a:prstGeom prst="donut">
            <a:avLst>
              <a:gd name="adj" fmla="val 4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1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C2F2-58BC-4131-A37C-B9A8B8F8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"/>
              </a:rPr>
              <a:t>Toplantının Jüri Üyelerince</a:t>
            </a:r>
            <a:r>
              <a:rPr lang="tr-TR" spc="-110" dirty="0">
                <a:cs typeface="Calibri"/>
              </a:rPr>
              <a:t> Değerlendirilmesi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616E-E628-460E-9F5C-B7E763CD12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800" spc="-5" dirty="0">
                <a:uFill>
                  <a:solidFill>
                    <a:srgbClr val="C00000"/>
                  </a:solidFill>
                </a:uFill>
                <a:cs typeface="Calibri"/>
              </a:rPr>
              <a:t>Bugün  15 Haziran 2020 Pazartesi Saat : 15:00</a:t>
            </a:r>
            <a:r>
              <a:rPr lang="en-US" sz="1800" spc="-5" dirty="0">
                <a:uFill>
                  <a:solidFill>
                    <a:srgbClr val="C00000"/>
                  </a:solidFill>
                </a:uFill>
                <a:cs typeface="Calibri"/>
              </a:rPr>
              <a:t> </a:t>
            </a:r>
            <a:r>
              <a:rPr lang="tr-TR" sz="1800" spc="-5" dirty="0">
                <a:uFill>
                  <a:solidFill>
                    <a:srgbClr val="C00000"/>
                  </a:solidFill>
                </a:uFill>
                <a:cs typeface="Calibri"/>
              </a:rPr>
              <a:t>Karabük Üniversitesi Lisansüstü Eğitim Enstitüsü Bilgisayar Mühendisliği Anabilim Dalı Doktora</a:t>
            </a:r>
            <a:r>
              <a:rPr lang="en-US" sz="1800" spc="-5" dirty="0">
                <a:uFill>
                  <a:solidFill>
                    <a:srgbClr val="C00000"/>
                  </a:solidFill>
                </a:uFill>
                <a:cs typeface="Calibri"/>
              </a:rPr>
              <a:t> </a:t>
            </a:r>
            <a:r>
              <a:rPr lang="tr-TR" sz="1800" spc="-5" dirty="0">
                <a:uFill>
                  <a:solidFill>
                    <a:srgbClr val="C00000"/>
                  </a:solidFill>
                </a:uFill>
                <a:cs typeface="Calibri"/>
              </a:rPr>
              <a:t>öğrencisi Muhammet Çakmak’ın sınavında başarılı / başarısız buldum.)</a:t>
            </a:r>
          </a:p>
        </p:txBody>
      </p:sp>
    </p:spTree>
    <p:extLst>
      <p:ext uri="{BB962C8B-B14F-4D97-AF65-F5344CB8AC3E}">
        <p14:creationId xmlns:p14="http://schemas.microsoft.com/office/powerpoint/2010/main" val="144931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BC1-3950-4DAF-8790-610E643C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"/>
              </a:rPr>
              <a:t>Toplantının</a:t>
            </a:r>
            <a:r>
              <a:rPr lang="tr-TR" spc="-110" dirty="0">
                <a:cs typeface="Calibri"/>
              </a:rPr>
              <a:t> </a:t>
            </a:r>
            <a:r>
              <a:rPr lang="tr-TR" dirty="0">
                <a:cs typeface="Calibri"/>
              </a:rPr>
              <a:t>Bitirilmesi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FB68810-E6D6-461A-89E1-0B62DCA11B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4" b="18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88167-EF98-4604-871A-C70ABA443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600" spc="-15" dirty="0">
                <a:latin typeface="Calibri"/>
                <a:cs typeface="Calibri"/>
              </a:rPr>
              <a:t>Toplantı, </a:t>
            </a:r>
            <a:r>
              <a:rPr lang="tr-TR" sz="1600" spc="-20" dirty="0">
                <a:latin typeface="Calibri"/>
                <a:cs typeface="Calibri"/>
              </a:rPr>
              <a:t>kaydın</a:t>
            </a:r>
            <a:r>
              <a:rPr lang="tr-TR" sz="1600" spc="365" dirty="0">
                <a:latin typeface="Calibri"/>
                <a:cs typeface="Calibri"/>
              </a:rPr>
              <a:t> </a:t>
            </a:r>
            <a:r>
              <a:rPr lang="tr-TR" sz="1600" spc="-5" dirty="0">
                <a:latin typeface="Calibri"/>
                <a:cs typeface="Calibri"/>
              </a:rPr>
              <a:t>durdurulması </a:t>
            </a:r>
            <a:r>
              <a:rPr lang="tr-TR" sz="1600" spc="-10" dirty="0">
                <a:latin typeface="Calibri"/>
                <a:cs typeface="Calibri"/>
              </a:rPr>
              <a:t>ile  </a:t>
            </a:r>
            <a:r>
              <a:rPr lang="tr-TR" sz="1600" spc="-25" dirty="0">
                <a:latin typeface="Calibri"/>
                <a:cs typeface="Calibri"/>
              </a:rPr>
              <a:t>bitecektir.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2000" spc="-25" dirty="0">
                <a:solidFill>
                  <a:srgbClr val="9C2F42"/>
                </a:solidFill>
                <a:highlight>
                  <a:srgbClr val="F4F6FA"/>
                </a:highlight>
                <a:latin typeface="Calibri"/>
                <a:cs typeface="Calibri"/>
              </a:rPr>
              <a:t>Telefonu kapat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301750" algn="l"/>
                <a:tab pos="2527300" algn="l"/>
              </a:tabLst>
            </a:pPr>
            <a:r>
              <a:rPr lang="tr-TR" sz="1600" spc="-25" dirty="0">
                <a:latin typeface="Calibri"/>
                <a:cs typeface="Calibri"/>
              </a:rPr>
              <a:t>butonuna basarak çıkış yapabilirsiniz.</a:t>
            </a:r>
            <a:endParaRPr lang="tr-T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87583-474E-4D1F-B996-B17872C3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23" y="2522957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1127-FEF3-47C0-8BCD-4D85B84EDF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2800" y="2772192"/>
            <a:ext cx="5258400" cy="7662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FF9800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30541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4BDE-E755-4D73-8F0B-F91E47DD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heavy" spc="-10" dirty="0">
                <a:uFill>
                  <a:solidFill>
                    <a:srgbClr val="0462C1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https://teams.microsoft.com/downloads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2D52254-902B-44F6-9B37-44C92996819B}"/>
              </a:ext>
            </a:extLst>
          </p:cNvPr>
          <p:cNvSpPr/>
          <p:nvPr/>
        </p:nvSpPr>
        <p:spPr>
          <a:xfrm>
            <a:off x="1242046" y="993574"/>
            <a:ext cx="6323525" cy="339583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1188"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35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7722-FCE8-4BFA-9F5C-9D30D536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>
                <a:cs typeface="Calibri"/>
              </a:rPr>
              <a:t>Teams </a:t>
            </a:r>
            <a:r>
              <a:rPr lang="en-US" spc="-5" dirty="0" err="1">
                <a:cs typeface="Calibri"/>
              </a:rPr>
              <a:t>Üzerinden</a:t>
            </a:r>
            <a:r>
              <a:rPr lang="en-US" spc="-5" dirty="0">
                <a:cs typeface="Calibri"/>
              </a:rPr>
              <a:t> LEE </a:t>
            </a:r>
            <a:r>
              <a:rPr lang="en-US" dirty="0" err="1">
                <a:cs typeface="Calibri"/>
              </a:rPr>
              <a:t>Toplantısına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Katılma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002CB-FEF8-49B4-9F4E-8E112657B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783065"/>
            <a:ext cx="8103324" cy="1100164"/>
          </a:xfrm>
        </p:spPr>
        <p:txBody>
          <a:bodyPr anchor="t" anchorCtr="0"/>
          <a:lstStyle/>
          <a:p>
            <a:pPr marL="12700">
              <a:spcBef>
                <a:spcPts val="100"/>
              </a:spcBef>
              <a:buBlip>
                <a:blip r:embed="rId2"/>
              </a:buBlip>
            </a:pPr>
            <a:r>
              <a:rPr lang="tr-TR" sz="1600" spc="-5" dirty="0">
                <a:cs typeface="Calibri"/>
              </a:rPr>
              <a:t>Microsoft </a:t>
            </a:r>
            <a:r>
              <a:rPr lang="tr-TR" sz="1600" spc="-35" dirty="0" err="1">
                <a:cs typeface="Calibri"/>
              </a:rPr>
              <a:t>Teams</a:t>
            </a:r>
            <a:r>
              <a:rPr lang="tr-TR" sz="1600" spc="-35" dirty="0">
                <a:cs typeface="Calibri"/>
              </a:rPr>
              <a:t> </a:t>
            </a:r>
            <a:r>
              <a:rPr lang="tr-TR" sz="1600" spc="-5" dirty="0">
                <a:cs typeface="Calibri"/>
              </a:rPr>
              <a:t>uygulamasının indirip kullanılmasını tavsiye ediyoruz. </a:t>
            </a:r>
            <a:endParaRPr lang="en-US" sz="1600" spc="-5" dirty="0">
              <a:cs typeface="Calibri"/>
            </a:endParaRPr>
          </a:p>
          <a:p>
            <a:pPr marL="12700">
              <a:spcBef>
                <a:spcPts val="100"/>
              </a:spcBef>
              <a:buBlip>
                <a:blip r:embed="rId2"/>
              </a:buBlip>
            </a:pPr>
            <a:r>
              <a:rPr lang="tr-TR" sz="1600" spc="-10" dirty="0">
                <a:cs typeface="Calibri"/>
              </a:rPr>
              <a:t>Eğer</a:t>
            </a:r>
            <a:r>
              <a:rPr lang="tr-TR" sz="1600" spc="350" dirty="0">
                <a:cs typeface="Calibri"/>
              </a:rPr>
              <a:t> </a:t>
            </a:r>
            <a:r>
              <a:rPr lang="tr-TR" sz="1600" spc="-10" dirty="0">
                <a:cs typeface="Calibri"/>
              </a:rPr>
              <a:t>bilgisayarınızda herhangi </a:t>
            </a:r>
            <a:r>
              <a:rPr lang="tr-TR" sz="1600" spc="-5" dirty="0">
                <a:cs typeface="Calibri"/>
              </a:rPr>
              <a:t>bir </a:t>
            </a:r>
            <a:r>
              <a:rPr lang="tr-TR" sz="1600" spc="-15" dirty="0">
                <a:cs typeface="Calibri"/>
              </a:rPr>
              <a:t>sebepten </a:t>
            </a:r>
            <a:r>
              <a:rPr lang="tr-TR" sz="1600" spc="-5" dirty="0">
                <a:cs typeface="Calibri"/>
              </a:rPr>
              <a:t>ötürü uygulamayı yükleyemez ya da açamazsanız </a:t>
            </a:r>
            <a:r>
              <a:rPr lang="tr-TR" sz="1600" spc="-10" dirty="0">
                <a:cs typeface="Calibri"/>
              </a:rPr>
              <a:t>güncel web tarayıcıları </a:t>
            </a:r>
            <a:r>
              <a:rPr lang="tr-TR" sz="1600" spc="-5" dirty="0">
                <a:cs typeface="Calibri"/>
              </a:rPr>
              <a:t>ile </a:t>
            </a:r>
            <a:r>
              <a:rPr lang="tr-TR"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3"/>
              </a:rPr>
              <a:t>https://teams.microsoft.com</a:t>
            </a:r>
            <a:r>
              <a:rPr lang="tr-TR" sz="1600" spc="-10" dirty="0">
                <a:solidFill>
                  <a:srgbClr val="0462C1"/>
                </a:solidFill>
                <a:cs typeface="Calibri"/>
                <a:hlinkClick r:id="rId3"/>
              </a:rPr>
              <a:t> </a:t>
            </a:r>
            <a:r>
              <a:rPr lang="tr-TR" sz="1600" spc="-10" dirty="0">
                <a:cs typeface="Calibri"/>
              </a:rPr>
              <a:t>adresinden giriş yapabilirsiniz</a:t>
            </a:r>
            <a:r>
              <a:rPr lang="en-US" sz="1600" spc="-10" dirty="0">
                <a:cs typeface="Calibri"/>
              </a:rPr>
              <a:t>.</a:t>
            </a:r>
            <a:endParaRPr lang="tr-TR" sz="1600" dirty="0"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81192C0-590B-45F7-BB21-5DAD1BF02225}"/>
              </a:ext>
            </a:extLst>
          </p:cNvPr>
          <p:cNvSpPr/>
          <p:nvPr/>
        </p:nvSpPr>
        <p:spPr>
          <a:xfrm>
            <a:off x="1860590" y="2066664"/>
            <a:ext cx="5479424" cy="2621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10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A91F-5108-432E-AD38-9938C907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Microsoft </a:t>
            </a:r>
            <a:r>
              <a:rPr lang="en-US" spc="-50" dirty="0">
                <a:cs typeface="Calibri"/>
              </a:rPr>
              <a:t>Teams </a:t>
            </a:r>
            <a:r>
              <a:rPr lang="en-US" spc="-5" dirty="0" err="1">
                <a:cs typeface="Calibri"/>
              </a:rPr>
              <a:t>Uygulamasında</a:t>
            </a:r>
            <a:r>
              <a:rPr lang="en-US" spc="-120" dirty="0">
                <a:cs typeface="Calibri"/>
              </a:rPr>
              <a:t> </a:t>
            </a:r>
            <a:r>
              <a:rPr lang="en-US" spc="-120" dirty="0" err="1">
                <a:cs typeface="Calibri"/>
              </a:rPr>
              <a:t>Oturum</a:t>
            </a:r>
            <a:r>
              <a:rPr lang="en-US" spc="-120" dirty="0">
                <a:cs typeface="Calibri"/>
              </a:rPr>
              <a:t> </a:t>
            </a:r>
            <a:r>
              <a:rPr lang="en-US" spc="5" dirty="0" err="1">
                <a:cs typeface="Calibri"/>
              </a:rPr>
              <a:t>Açmak</a:t>
            </a:r>
            <a:endParaRPr lang="en-US" dirty="0"/>
          </a:p>
        </p:txBody>
      </p:sp>
      <p:pic>
        <p:nvPicPr>
          <p:cNvPr id="20" name="Picture Placeholder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0B9770-49E2-43D9-A4E6-30CC18A0D8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75" b="1075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FCA94E-6B09-49CF-86CD-6BF36F838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070" y="911231"/>
            <a:ext cx="3120256" cy="1055198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 err="1"/>
              <a:t>Oturum</a:t>
            </a:r>
            <a:endParaRPr lang="en-US" dirty="0"/>
          </a:p>
          <a:p>
            <a:pPr>
              <a:lnSpc>
                <a:spcPct val="50000"/>
              </a:lnSpc>
            </a:pPr>
            <a:r>
              <a:rPr lang="en-US" dirty="0" err="1"/>
              <a:t>Açmak</a:t>
            </a:r>
            <a:r>
              <a:rPr lang="en-US" dirty="0"/>
              <a:t> </a:t>
            </a:r>
            <a:r>
              <a:rPr lang="en-US" dirty="0" err="1"/>
              <a:t>için</a:t>
            </a:r>
            <a:endParaRPr lang="id-ID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996989-5931-4AC7-9F2A-5D760C92D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457" y="1919745"/>
            <a:ext cx="3206869" cy="2312524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tr-TR" sz="1600" spc="-1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Oturum</a:t>
            </a:r>
            <a:r>
              <a:rPr lang="en-US" sz="1600" spc="-1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 </a:t>
            </a:r>
            <a:r>
              <a:rPr lang="tr-TR" sz="1600" spc="-1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açma adresi kutucuğuna @karabuk.edu.tr uzantılı kurumsal eposta </a:t>
            </a:r>
            <a:r>
              <a:rPr lang="tr-TR" sz="1600" spc="-5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adresinizi uzantısı ile birlikte yazıp</a:t>
            </a:r>
            <a:endParaRPr lang="en-US" sz="1600" spc="-5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Calibri"/>
            </a:endParaRPr>
          </a:p>
          <a:p>
            <a:pPr>
              <a:buBlip>
                <a:blip r:embed="rId3"/>
              </a:buBlip>
            </a:pPr>
            <a:r>
              <a:rPr lang="en-US" sz="1600" spc="-5" dirty="0">
                <a:solidFill>
                  <a:schemeClr val="bg1"/>
                </a:solidFill>
                <a:highlight>
                  <a:srgbClr val="FF9800"/>
                </a:highlight>
                <a:latin typeface="Roboto Condensed" panose="020B0604020202020204" charset="0"/>
                <a:ea typeface="Roboto Condensed" panose="020B0604020202020204" charset="0"/>
                <a:cs typeface="Calibri"/>
              </a:rPr>
              <a:t> </a:t>
            </a:r>
            <a:r>
              <a:rPr lang="en-US" sz="1600" spc="-5" dirty="0" err="1">
                <a:solidFill>
                  <a:schemeClr val="bg1"/>
                </a:solidFill>
                <a:highlight>
                  <a:srgbClr val="FF9800"/>
                </a:highlight>
                <a:latin typeface="Roboto Condensed" panose="020B0604020202020204" charset="0"/>
                <a:ea typeface="Roboto Condensed" panose="020B0604020202020204" charset="0"/>
                <a:cs typeface="Calibri"/>
              </a:rPr>
              <a:t>Oturum</a:t>
            </a:r>
            <a:r>
              <a:rPr lang="en-US" sz="1600" spc="-5" dirty="0">
                <a:solidFill>
                  <a:schemeClr val="bg1"/>
                </a:solidFill>
                <a:highlight>
                  <a:srgbClr val="FF9800"/>
                </a:highlight>
                <a:latin typeface="Roboto Condensed" panose="020B0604020202020204" charset="0"/>
                <a:ea typeface="Roboto Condensed" panose="020B0604020202020204" charset="0"/>
                <a:cs typeface="Calibri"/>
              </a:rPr>
              <a:t> </a:t>
            </a:r>
            <a:r>
              <a:rPr lang="en-US" sz="1600" spc="-5" dirty="0" err="1">
                <a:solidFill>
                  <a:schemeClr val="bg1"/>
                </a:solidFill>
                <a:highlight>
                  <a:srgbClr val="FF9800"/>
                </a:highlight>
                <a:latin typeface="Roboto Condensed" panose="020B0604020202020204" charset="0"/>
                <a:ea typeface="Roboto Condensed" panose="020B0604020202020204" charset="0"/>
                <a:cs typeface="Calibri"/>
              </a:rPr>
              <a:t>Aç</a:t>
            </a:r>
            <a:r>
              <a:rPr lang="en-US" sz="1600" spc="-5" dirty="0">
                <a:solidFill>
                  <a:schemeClr val="bg1"/>
                </a:solidFill>
                <a:highlight>
                  <a:srgbClr val="FF9800"/>
                </a:highlight>
                <a:latin typeface="Roboto Condensed" panose="020B0604020202020204" charset="0"/>
                <a:ea typeface="Roboto Condensed" panose="020B0604020202020204" charset="0"/>
                <a:cs typeface="Calibri"/>
              </a:rPr>
              <a:t> </a:t>
            </a:r>
            <a:r>
              <a:rPr lang="en-US" sz="1600" spc="-5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 b</a:t>
            </a:r>
            <a:r>
              <a:rPr lang="tr-TR" sz="1600" spc="-5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utonuna</a:t>
            </a:r>
            <a:r>
              <a:rPr lang="tr-TR" sz="1600" spc="-5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Calibri"/>
              </a:rPr>
              <a:t> basmalısınız.</a:t>
            </a:r>
            <a:endParaRPr lang="en-US" sz="1600" spc="-5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16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29C4-6A15-4400-96FB-695F3125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Microsoft </a:t>
            </a:r>
            <a:r>
              <a:rPr lang="en-US" spc="-50" dirty="0">
                <a:cs typeface="Calibri"/>
              </a:rPr>
              <a:t>Teams </a:t>
            </a:r>
            <a:r>
              <a:rPr lang="en-US" spc="-5" dirty="0" err="1">
                <a:cs typeface="Calibri"/>
              </a:rPr>
              <a:t>Uygulamasında</a:t>
            </a:r>
            <a:r>
              <a:rPr lang="en-US" spc="-120" dirty="0">
                <a:cs typeface="Calibri"/>
              </a:rPr>
              <a:t> </a:t>
            </a:r>
            <a:r>
              <a:rPr lang="en-US" spc="-120" dirty="0" err="1">
                <a:cs typeface="Calibri"/>
              </a:rPr>
              <a:t>Oturum</a:t>
            </a:r>
            <a:r>
              <a:rPr lang="en-US" spc="-120" dirty="0">
                <a:cs typeface="Calibri"/>
              </a:rPr>
              <a:t> </a:t>
            </a:r>
            <a:r>
              <a:rPr lang="en-US" spc="5" dirty="0" err="1">
                <a:cs typeface="Calibri"/>
              </a:rPr>
              <a:t>Açmak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AAE14-A3A8-401C-B175-81149122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692" y="1547384"/>
            <a:ext cx="3931920" cy="2048731"/>
          </a:xfrm>
          <a:ln w="28575">
            <a:solidFill>
              <a:srgbClr val="3F5378"/>
            </a:solidFill>
          </a:ln>
        </p:spPr>
        <p:txBody>
          <a:bodyPr lIns="182880"/>
          <a:lstStyle/>
          <a:p>
            <a:r>
              <a:rPr lang="tr-TR" spc="-10">
                <a:latin typeface="Calibri"/>
                <a:cs typeface="Calibri"/>
              </a:rPr>
              <a:t>Yazdığınız kurumsal eposta </a:t>
            </a:r>
            <a:r>
              <a:rPr lang="tr-TR" spc="-5">
                <a:latin typeface="Calibri"/>
                <a:cs typeface="Calibri"/>
              </a:rPr>
              <a:t>adresinizin parolasını yazarak 		         butonuna basınız.</a:t>
            </a:r>
            <a:endParaRPr lang="tr-TR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D4A28-5712-43D4-BC76-6E7FF85E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2" y="770758"/>
            <a:ext cx="3457769" cy="3940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164DD2-F12E-4408-AAFE-0FEEA7196CBB}"/>
              </a:ext>
            </a:extLst>
          </p:cNvPr>
          <p:cNvSpPr txBox="1"/>
          <p:nvPr/>
        </p:nvSpPr>
        <p:spPr>
          <a:xfrm>
            <a:off x="2141040" y="2607036"/>
            <a:ext cx="1167307" cy="307777"/>
          </a:xfrm>
          <a:prstGeom prst="rect">
            <a:avLst/>
          </a:prstGeom>
          <a:solidFill>
            <a:srgbClr val="0067B8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2E2E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Oturum açın</a:t>
            </a:r>
          </a:p>
        </p:txBody>
      </p:sp>
    </p:spTree>
    <p:extLst>
      <p:ext uri="{BB962C8B-B14F-4D97-AF65-F5344CB8AC3E}">
        <p14:creationId xmlns:p14="http://schemas.microsoft.com/office/powerpoint/2010/main" val="208471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CB58-FD6F-46BE-9CC2-34E32885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"/>
              </a:rPr>
              <a:t>Microsoft </a:t>
            </a:r>
            <a:r>
              <a:rPr lang="tr-TR" dirty="0" err="1">
                <a:cs typeface="Calibri"/>
              </a:rPr>
              <a:t>Teams’de</a:t>
            </a:r>
            <a:r>
              <a:rPr lang="tr-TR" dirty="0">
                <a:cs typeface="Calibri"/>
              </a:rPr>
              <a:t> Bölüm (Ekip) Seçimi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C1C9-16DD-453C-8456-B0E1649E3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55" y="889739"/>
            <a:ext cx="8119889" cy="2082062"/>
          </a:xfrm>
        </p:spPr>
        <p:txBody>
          <a:bodyPr/>
          <a:lstStyle/>
          <a:p>
            <a:pPr marL="12700">
              <a:spcBef>
                <a:spcPts val="110"/>
              </a:spcBef>
            </a:pPr>
            <a:r>
              <a:rPr lang="tr-TR" sz="1800" dirty="0" err="1">
                <a:latin typeface="Calibri"/>
                <a:cs typeface="Calibri"/>
              </a:rPr>
              <a:t>Teams</a:t>
            </a:r>
            <a:r>
              <a:rPr lang="tr-TR" sz="1800" dirty="0">
                <a:latin typeface="Calibri"/>
                <a:cs typeface="Calibri"/>
              </a:rPr>
              <a:t> uygulaması açıldıktan sonra sol tarafta yer alan Ekipler menüsü seçilir 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spcBef>
                <a:spcPts val="110"/>
              </a:spcBef>
            </a:pPr>
            <a:r>
              <a:rPr lang="en-US" sz="1800" dirty="0">
                <a:latin typeface="Calibri"/>
                <a:cs typeface="Calibri"/>
              </a:rPr>
              <a:t>S</a:t>
            </a:r>
            <a:r>
              <a:rPr lang="tr-TR" sz="1800" dirty="0">
                <a:latin typeface="Calibri"/>
                <a:cs typeface="Calibri"/>
              </a:rPr>
              <a:t>ağ tarafta yer alan ilgili jüri içerisine girilir. 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alibri"/>
                <a:cs typeface="Calibri"/>
              </a:rPr>
              <a:t>Sonraki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/>
                <a:cs typeface="Calibri"/>
              </a:rPr>
              <a:t>slaytta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libri"/>
                <a:cs typeface="Calibri"/>
              </a:rPr>
              <a:t>gösterilmektedir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tr-TR" sz="1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en-US" sz="1800" dirty="0">
              <a:latin typeface="Calibri"/>
              <a:cs typeface="Calibri"/>
            </a:endParaRPr>
          </a:p>
          <a:p>
            <a:pPr marL="0" indent="0">
              <a:spcBef>
                <a:spcPts val="110"/>
              </a:spcBef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 algn="ctr">
              <a:spcBef>
                <a:spcPts val="110"/>
              </a:spcBef>
              <a:buNone/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37D5EB-AFDD-488F-8927-80A482F82C44}"/>
              </a:ext>
            </a:extLst>
          </p:cNvPr>
          <p:cNvSpPr txBox="1">
            <a:spLocks/>
          </p:cNvSpPr>
          <p:nvPr/>
        </p:nvSpPr>
        <p:spPr>
          <a:xfrm>
            <a:off x="512055" y="3076853"/>
            <a:ext cx="7718489" cy="1058789"/>
          </a:xfrm>
          <a:prstGeom prst="rect">
            <a:avLst/>
          </a:prstGeom>
          <a:solidFill>
            <a:srgbClr val="3A81BA"/>
          </a:solidFill>
          <a:ln w="28575">
            <a:solidFill>
              <a:srgbClr val="3F5378"/>
            </a:solidFill>
          </a:ln>
        </p:spPr>
        <p:txBody>
          <a:bodyPr lIns="274320" tIns="91440" rIns="274320" bIns="9144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Tx/>
              <a:buBlip>
                <a:blip r:embed="rId2"/>
              </a:buBlip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spcBef>
                <a:spcPts val="110"/>
              </a:spcBef>
              <a:buBlip>
                <a:blip r:embed="rId3"/>
              </a:buBlip>
            </a:pPr>
            <a:r>
              <a:rPr lang="tr-TR" sz="1800" u="sng" dirty="0">
                <a:solidFill>
                  <a:schemeClr val="bg1"/>
                </a:solidFill>
                <a:latin typeface="Calibri"/>
                <a:cs typeface="Calibri"/>
              </a:rPr>
              <a:t>Bir çok jüriye üye veya danışman olarak atanmış olabilirsiniz.</a:t>
            </a:r>
            <a:endParaRPr lang="en-US" sz="1800" u="sng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spcBef>
                <a:spcPts val="110"/>
              </a:spcBef>
              <a:buBlip>
                <a:blip r:embed="rId3"/>
              </a:buBlip>
            </a:pPr>
            <a:r>
              <a:rPr lang="tr-TR" sz="1800" u="sng" dirty="0">
                <a:solidFill>
                  <a:schemeClr val="bg1"/>
                </a:solidFill>
                <a:latin typeface="Calibri"/>
                <a:cs typeface="Calibri"/>
              </a:rPr>
              <a:t>İlgili öğrencinin ekibini (jürisini) dikkatli bir şekilde seçip girmelisiniz.</a:t>
            </a:r>
          </a:p>
        </p:txBody>
      </p:sp>
    </p:spTree>
    <p:extLst>
      <p:ext uri="{BB962C8B-B14F-4D97-AF65-F5344CB8AC3E}">
        <p14:creationId xmlns:p14="http://schemas.microsoft.com/office/powerpoint/2010/main" val="418295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10-C5BF-406B-B060-27C44933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"/>
              </a:rPr>
              <a:t>Microsoft </a:t>
            </a:r>
            <a:r>
              <a:rPr lang="tr-TR" dirty="0" err="1">
                <a:cs typeface="Calibri"/>
              </a:rPr>
              <a:t>Teams’de</a:t>
            </a:r>
            <a:r>
              <a:rPr lang="tr-TR" dirty="0">
                <a:cs typeface="Calibri"/>
              </a:rPr>
              <a:t> Bölüm (Ekip) Seçimi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03A4084-AD0F-4400-B0BA-6F4840A19A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21" b="52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ADDA8-C899-4EE6-8883-E678AF037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FFFF"/>
                </a:solidFill>
                <a:latin typeface="Calibri"/>
                <a:cs typeface="Calibri"/>
              </a:rPr>
              <a:t>Teams</a:t>
            </a: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 uygulaması açıldıktan sonra sol tarafta yer alan Ekipler menüsü seçilir </a:t>
            </a:r>
            <a:br>
              <a:rPr lang="en-US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sağ tarafta ilgili bölüm içerisine girilir.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DA360-B96C-4358-8053-DAAA1D9720BD}"/>
              </a:ext>
            </a:extLst>
          </p:cNvPr>
          <p:cNvSpPr/>
          <p:nvPr/>
        </p:nvSpPr>
        <p:spPr>
          <a:xfrm>
            <a:off x="3041297" y="1412477"/>
            <a:ext cx="357886" cy="333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0C9E0-0D55-4822-8940-EE838FC66A4A}"/>
              </a:ext>
            </a:extLst>
          </p:cNvPr>
          <p:cNvSpPr/>
          <p:nvPr/>
        </p:nvSpPr>
        <p:spPr>
          <a:xfrm>
            <a:off x="6520069" y="2551332"/>
            <a:ext cx="964096" cy="967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B5CA17-396D-4855-824B-409B6264B6E3}"/>
              </a:ext>
            </a:extLst>
          </p:cNvPr>
          <p:cNvSpPr/>
          <p:nvPr/>
        </p:nvSpPr>
        <p:spPr>
          <a:xfrm>
            <a:off x="6866196" y="3883257"/>
            <a:ext cx="271842" cy="2925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F046E3-A7D4-46E5-AF68-2CCF6933E6DB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002117" y="3518451"/>
            <a:ext cx="0" cy="364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3D7291-2673-4664-ABC6-7B3C9CF855E2}"/>
              </a:ext>
            </a:extLst>
          </p:cNvPr>
          <p:cNvSpPr/>
          <p:nvPr/>
        </p:nvSpPr>
        <p:spPr>
          <a:xfrm>
            <a:off x="2769455" y="888713"/>
            <a:ext cx="271842" cy="2925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63C5189-AE79-4C21-B8CA-DA21A8A0A05A}"/>
              </a:ext>
            </a:extLst>
          </p:cNvPr>
          <p:cNvCxnSpPr>
            <a:stCxn id="7" idx="1"/>
            <a:endCxn id="12" idx="4"/>
          </p:cNvCxnSpPr>
          <p:nvPr/>
        </p:nvCxnSpPr>
        <p:spPr>
          <a:xfrm rot="10800000">
            <a:off x="2905377" y="1181228"/>
            <a:ext cx="135921" cy="39813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57DD0EC-3218-4B64-B82D-37E472012F80}"/>
              </a:ext>
            </a:extLst>
          </p:cNvPr>
          <p:cNvSpPr/>
          <p:nvPr/>
        </p:nvSpPr>
        <p:spPr>
          <a:xfrm>
            <a:off x="236863" y="2196355"/>
            <a:ext cx="271842" cy="2925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44D7B7-7E81-47F0-B436-A25CDC5EEB6A}"/>
              </a:ext>
            </a:extLst>
          </p:cNvPr>
          <p:cNvSpPr/>
          <p:nvPr/>
        </p:nvSpPr>
        <p:spPr>
          <a:xfrm>
            <a:off x="248339" y="2769365"/>
            <a:ext cx="271842" cy="2925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138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3636-8EC5-4F32-BDBB-FEFE70A7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"/>
              </a:rPr>
              <a:t>Microsoft </a:t>
            </a:r>
            <a:r>
              <a:rPr lang="tr-TR" dirty="0" err="1">
                <a:cs typeface="Calibri"/>
              </a:rPr>
              <a:t>Teams’de</a:t>
            </a:r>
            <a:r>
              <a:rPr lang="tr-TR" dirty="0">
                <a:cs typeface="Calibri"/>
              </a:rPr>
              <a:t> Ekip (Toplantı) Girişi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590ADA9-C568-4E80-B0E2-F02D78F2AF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21" b="521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BFEF4-B599-452D-A31F-7F4B8DA80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700">
              <a:spcBef>
                <a:spcPts val="110"/>
              </a:spcBef>
            </a:pPr>
            <a:r>
              <a:rPr lang="tr-TR" dirty="0" err="1">
                <a:solidFill>
                  <a:srgbClr val="FFFFFF"/>
                </a:solidFill>
                <a:latin typeface="Calibri"/>
                <a:cs typeface="Calibri"/>
              </a:rPr>
              <a:t>Teams</a:t>
            </a: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 uygulaması açıldıktan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 ekibe girildikten sonra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spcBef>
                <a:spcPts val="110"/>
              </a:spcBef>
            </a:pPr>
            <a:r>
              <a:rPr lang="tr-T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Calibri"/>
                <a:cs typeface="Calibri"/>
              </a:rPr>
              <a:t>mor renk ile ifade edilen bölüme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80"/>
              </a:highlight>
              <a:latin typeface="Calibri"/>
              <a:cs typeface="Calibri"/>
            </a:endParaRPr>
          </a:p>
          <a:p>
            <a:pPr marL="12700">
              <a:spcBef>
                <a:spcPts val="110"/>
              </a:spcBef>
            </a:pPr>
            <a:r>
              <a:rPr lang="tr-TR"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toplantı vaktinden </a:t>
            </a:r>
            <a:r>
              <a:rPr lang="tr-TR" u="sng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5</a:t>
            </a: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 dakika önce girilmelidir.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7F0DF-D102-44C7-8DE4-41D90306688F}"/>
              </a:ext>
            </a:extLst>
          </p:cNvPr>
          <p:cNvSpPr/>
          <p:nvPr/>
        </p:nvSpPr>
        <p:spPr>
          <a:xfrm>
            <a:off x="4859632" y="2883060"/>
            <a:ext cx="3499178" cy="32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9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0811-A00D-4725-A0DE-8A20D1A9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"/>
              </a:rPr>
              <a:t>Microsoft </a:t>
            </a:r>
            <a:r>
              <a:rPr lang="tr-TR" dirty="0" err="1">
                <a:cs typeface="Calibri"/>
              </a:rPr>
              <a:t>Teams’de</a:t>
            </a:r>
            <a:r>
              <a:rPr lang="tr-TR" dirty="0">
                <a:cs typeface="Calibri"/>
              </a:rPr>
              <a:t> Ekip (Toplantı) Katılımı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432E47-B372-4704-8218-A06D7D99A2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24" b="324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6F0A6-4650-49B6-AAE7-A653B8F61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Sol üstte yer alan </a:t>
            </a:r>
            <a:r>
              <a:rPr lang="tr-T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Calibri"/>
                <a:cs typeface="Calibri"/>
              </a:rPr>
              <a:t>Katıl</a:t>
            </a:r>
            <a:r>
              <a:rPr lang="tr-TR" dirty="0">
                <a:solidFill>
                  <a:srgbClr val="FFFFFF"/>
                </a:solidFill>
                <a:latin typeface="Calibri"/>
                <a:cs typeface="Calibri"/>
              </a:rPr>
              <a:t> butonuna basmalısınız.</a:t>
            </a:r>
          </a:p>
          <a:p>
            <a:endParaRPr lang="en-US" dirty="0"/>
          </a:p>
        </p:txBody>
      </p:sp>
      <p:sp>
        <p:nvSpPr>
          <p:cNvPr id="8" name="Daire: Boş 4">
            <a:extLst>
              <a:ext uri="{FF2B5EF4-FFF2-40B4-BE49-F238E27FC236}">
                <a16:creationId xmlns:a16="http://schemas.microsoft.com/office/drawing/2014/main" id="{F4F9FFF0-EF1A-44D7-8807-C86DA3284257}"/>
              </a:ext>
            </a:extLst>
          </p:cNvPr>
          <p:cNvSpPr/>
          <p:nvPr/>
        </p:nvSpPr>
        <p:spPr>
          <a:xfrm>
            <a:off x="7291272" y="964096"/>
            <a:ext cx="749484" cy="530358"/>
          </a:xfrm>
          <a:prstGeom prst="donut">
            <a:avLst>
              <a:gd name="adj" fmla="val 4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3473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314</Words>
  <Application>Microsoft Office PowerPoint</Application>
  <PresentationFormat>On-screen Show (16:9)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Roboto Condensed Light</vt:lpstr>
      <vt:lpstr>Arvo</vt:lpstr>
      <vt:lpstr>Calibri</vt:lpstr>
      <vt:lpstr>Roboto Condensed</vt:lpstr>
      <vt:lpstr>Segoe UI</vt:lpstr>
      <vt:lpstr>Salerio template</vt:lpstr>
      <vt:lpstr>LİSANSÜSTÜ EĞİTİM ENSTİTÜSÜ  Tez İzleme, Tez Öneri, Tez Savunma Toplantıları Bilgilendirme Dosyası</vt:lpstr>
      <vt:lpstr>https://teams.microsoft.com/downloads</vt:lpstr>
      <vt:lpstr>Teams Üzerinden LEE Toplantısına Katılma</vt:lpstr>
      <vt:lpstr>Microsoft Teams Uygulamasında Oturum Açmak</vt:lpstr>
      <vt:lpstr>Microsoft Teams Uygulamasında Oturum Açmak</vt:lpstr>
      <vt:lpstr>Microsoft Teams’de Bölüm (Ekip) Seçimi</vt:lpstr>
      <vt:lpstr>Microsoft Teams’de Bölüm (Ekip) Seçimi</vt:lpstr>
      <vt:lpstr>Microsoft Teams’de Ekip (Toplantı) Girişi</vt:lpstr>
      <vt:lpstr>Microsoft Teams’de Ekip (Toplantı) Katılımı</vt:lpstr>
      <vt:lpstr>Microsoft Teams’de Ekip (Toplantı) Girişi</vt:lpstr>
      <vt:lpstr>Toplantının Jüri Üyelerince Değerlendirilmesi</vt:lpstr>
      <vt:lpstr>Toplantının Bitirilmesi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idris</dc:creator>
  <cp:lastModifiedBy>IDRIS KAHRAMAN</cp:lastModifiedBy>
  <cp:revision>59</cp:revision>
  <dcterms:modified xsi:type="dcterms:W3CDTF">2020-06-16T12:44:32Z</dcterms:modified>
</cp:coreProperties>
</file>